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74090b1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74090b1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b8226e6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b8226e6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b8226e6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b8226e6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b8226e6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b8226e6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b8226e6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b8226e6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b8226e6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b8226e6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8226e6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8226e6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b8226e6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b8226e6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b8226e6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b8226e6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74090b1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74090b1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74090b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74090b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b8226e6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b8226e6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b8226e6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b8226e6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b8226e6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b8226e6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b8226e6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b8226e6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b8226e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b8226e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b8226e6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b8226e6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b8226e6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b8226e6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b8226e6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b8226e6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b8226e6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b8226e6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b8226e6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b8226e6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b8226e6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b8226e6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b8226e6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b8226e6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b90f40e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b90f40e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b8226e6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b8226e6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b8226e6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b8226e6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b8226e6b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b8226e6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b8226e6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b8226e6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b8226e6b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b8226e6b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b8226e6b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b8226e6b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b8226e6b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b8226e6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b8226e6b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b8226e6b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74090b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74090b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b8226e6b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b8226e6b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b8226e6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b8226e6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b8226e6b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b8226e6b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b8226e6b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b8226e6b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b8226e6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b8226e6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b90f40e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b90f40e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b90f40e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b90f40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b8226e6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b8226e6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b90f40e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b90f40e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b8226e6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b8226e6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b8226e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b8226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b8226e6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b8226e6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b8226e6b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b8226e6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b8226e6b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b8226e6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b8226e6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b8226e6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b8226e6b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b8226e6b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b8226e6b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b8226e6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b8226e6b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b8226e6b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bb8226e6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bb8226e6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bb8226e6b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bb8226e6b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b8226e6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b8226e6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74090b1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74090b1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b8226e6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b8226e6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bb8226e6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bb8226e6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bb8226e6b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bb8226e6b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b8226e6b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b8226e6b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b8226e6b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bb8226e6b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b8226e6b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b8226e6b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b8226e6b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b8226e6b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b8226e6b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b8226e6b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b8226e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b8226e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bb8226e6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bb8226e6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b8226e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b8226e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b8226e6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b8226e6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74090b1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74090b1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ArdanStudios/gotraining/search?utf8=%E2%9C%93&amp;q=atomic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ArdanStudios/gotraining/search?utf8=%E2%9C%93&amp;q=mutex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blog.golang.org/concurrency-is-not-parallelism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hyperlink" Target="http://cdn1.raywenderlich.com/wp-content/uploads/2014/01/Concurrency_vs_Parallelism.png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hyperlink" Target="https://gobyexample.com/goroutines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hyperlink" Target="https://gobyexample.com/range-over-channel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hyperlink" Target="https://gobyexample.com/range-over-channels" TargetMode="External"/><Relationship Id="rId5" Type="http://schemas.openxmlformats.org/officeDocument/2006/relationships/hyperlink" Target="https://gobyexample.com/channels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hyperlink" Target="https://gobyexample.com/range-over-channels" TargetMode="External"/><Relationship Id="rId5" Type="http://schemas.openxmlformats.org/officeDocument/2006/relationships/hyperlink" Target="https://gobyexample.com/channels" TargetMode="External"/><Relationship Id="rId6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hyperlink" Target="https://gobyexample.com/range-over-channels" TargetMode="External"/><Relationship Id="rId5" Type="http://schemas.openxmlformats.org/officeDocument/2006/relationships/hyperlink" Target="https://gobyexample.com/channels" TargetMode="External"/><Relationship Id="rId6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Relationship Id="rId4" Type="http://schemas.openxmlformats.org/officeDocument/2006/relationships/image" Target="../media/image38.png"/><Relationship Id="rId5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youtube.com/watch?v=-vbhFpJMQ5w" TargetMode="External"/><Relationship Id="rId4" Type="http://schemas.openxmlformats.org/officeDocument/2006/relationships/hyperlink" Target="https://www.youtube.com/watch?v=-vbhFpJMQ5w&amp;t=18m40a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en.wikipedia.org/wiki/CAP_theorem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en.wikipedia.org/wiki/ROT13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bufio Scanners, strings.Fields, concurrency</a:t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Servers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539775"/>
            <a:ext cx="6591300" cy="373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693"/>
            <a:ext cx="9144000" cy="44188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3"/>
          <p:cNvCxnSpPr/>
          <p:nvPr/>
        </p:nvCxnSpPr>
        <p:spPr>
          <a:xfrm>
            <a:off x="5621350" y="3075675"/>
            <a:ext cx="721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23"/>
          <p:cNvCxnSpPr/>
          <p:nvPr/>
        </p:nvCxnSpPr>
        <p:spPr>
          <a:xfrm>
            <a:off x="6651275" y="3075675"/>
            <a:ext cx="1533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3"/>
          <p:cNvCxnSpPr/>
          <p:nvPr/>
        </p:nvCxnSpPr>
        <p:spPr>
          <a:xfrm>
            <a:off x="235300" y="3540850"/>
            <a:ext cx="54207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3"/>
          <p:cNvCxnSpPr/>
          <p:nvPr/>
        </p:nvCxnSpPr>
        <p:spPr>
          <a:xfrm>
            <a:off x="7789450" y="3306275"/>
            <a:ext cx="7212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3020"/>
            <a:ext cx="9144000" cy="290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273"/>
            <a:ext cx="9143998" cy="41275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/>
          <p:nvPr/>
        </p:nvSpPr>
        <p:spPr>
          <a:xfrm>
            <a:off x="43450" y="3475350"/>
            <a:ext cx="1859400" cy="8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25"/>
          <p:cNvCxnSpPr/>
          <p:nvPr/>
        </p:nvCxnSpPr>
        <p:spPr>
          <a:xfrm flipH="1">
            <a:off x="1277050" y="2702075"/>
            <a:ext cx="773400" cy="46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01" y="154700"/>
            <a:ext cx="6526802" cy="104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714" y="1654700"/>
            <a:ext cx="6432576" cy="1712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9700" y="3822875"/>
            <a:ext cx="6818401" cy="112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4" name="Google Shape;134;p26"/>
          <p:cNvCxnSpPr/>
          <p:nvPr/>
        </p:nvCxnSpPr>
        <p:spPr>
          <a:xfrm>
            <a:off x="243275" y="1146850"/>
            <a:ext cx="5187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6"/>
          <p:cNvCxnSpPr/>
          <p:nvPr/>
        </p:nvCxnSpPr>
        <p:spPr>
          <a:xfrm>
            <a:off x="1346700" y="2589125"/>
            <a:ext cx="5908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6"/>
          <p:cNvCxnSpPr/>
          <p:nvPr/>
        </p:nvCxnSpPr>
        <p:spPr>
          <a:xfrm>
            <a:off x="2311100" y="4839400"/>
            <a:ext cx="6281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3940"/>
            <a:ext cx="9143998" cy="14530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 b="0" l="0" r="2987" t="0"/>
          <a:stretch/>
        </p:blipFill>
        <p:spPr>
          <a:xfrm>
            <a:off x="136600" y="101800"/>
            <a:ext cx="8870801" cy="4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343"/>
            <a:ext cx="9144004" cy="379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0"/>
          <p:cNvGrpSpPr/>
          <p:nvPr/>
        </p:nvGrpSpPr>
        <p:grpSpPr>
          <a:xfrm>
            <a:off x="867520" y="1154061"/>
            <a:ext cx="4844225" cy="775075"/>
            <a:chOff x="125500" y="154700"/>
            <a:chExt cx="4844225" cy="775075"/>
          </a:xfrm>
        </p:grpSpPr>
        <p:pic>
          <p:nvPicPr>
            <p:cNvPr id="157" name="Google Shape;15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500" y="154700"/>
              <a:ext cx="4844225" cy="7750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58" name="Google Shape;158;p30"/>
            <p:cNvCxnSpPr/>
            <p:nvPr/>
          </p:nvCxnSpPr>
          <p:spPr>
            <a:xfrm>
              <a:off x="212913" y="891070"/>
              <a:ext cx="38499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9" name="Google Shape;159;p30"/>
          <p:cNvGrpSpPr/>
          <p:nvPr/>
        </p:nvGrpSpPr>
        <p:grpSpPr>
          <a:xfrm>
            <a:off x="4600876" y="3898525"/>
            <a:ext cx="4368124" cy="1162875"/>
            <a:chOff x="4600876" y="3898525"/>
            <a:chExt cx="4368124" cy="1162875"/>
          </a:xfrm>
        </p:grpSpPr>
        <p:pic>
          <p:nvPicPr>
            <p:cNvPr id="160" name="Google Shape;16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0876" y="3898525"/>
              <a:ext cx="4368124" cy="1162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61" name="Google Shape;161;p30"/>
            <p:cNvCxnSpPr/>
            <p:nvPr/>
          </p:nvCxnSpPr>
          <p:spPr>
            <a:xfrm>
              <a:off x="4707479" y="4533057"/>
              <a:ext cx="40119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2" name="Google Shape;162;p30"/>
          <p:cNvGrpSpPr/>
          <p:nvPr/>
        </p:nvGrpSpPr>
        <p:grpSpPr>
          <a:xfrm>
            <a:off x="2111973" y="1962672"/>
            <a:ext cx="4844224" cy="906604"/>
            <a:chOff x="1617293" y="1296431"/>
            <a:chExt cx="4844224" cy="906604"/>
          </a:xfrm>
        </p:grpSpPr>
        <p:pic>
          <p:nvPicPr>
            <p:cNvPr id="163" name="Google Shape;16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17293" y="1296431"/>
              <a:ext cx="4844224" cy="906604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64" name="Google Shape;164;p30"/>
            <p:cNvCxnSpPr/>
            <p:nvPr/>
          </p:nvCxnSpPr>
          <p:spPr>
            <a:xfrm>
              <a:off x="1920125" y="2007000"/>
              <a:ext cx="1581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5" name="Google Shape;165;p30"/>
          <p:cNvGrpSpPr/>
          <p:nvPr/>
        </p:nvGrpSpPr>
        <p:grpSpPr>
          <a:xfrm>
            <a:off x="3356423" y="2902812"/>
            <a:ext cx="4844225" cy="962176"/>
            <a:chOff x="3109083" y="2569692"/>
            <a:chExt cx="4844225" cy="962176"/>
          </a:xfrm>
        </p:grpSpPr>
        <p:pic>
          <p:nvPicPr>
            <p:cNvPr id="166" name="Google Shape;16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9083" y="2569692"/>
              <a:ext cx="4844225" cy="962176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67" name="Google Shape;167;p30"/>
            <p:cNvCxnSpPr/>
            <p:nvPr/>
          </p:nvCxnSpPr>
          <p:spPr>
            <a:xfrm>
              <a:off x="3831550" y="3310250"/>
              <a:ext cx="11556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8" name="Google Shape;16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50" y="68150"/>
            <a:ext cx="4381143" cy="1052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9" name="Google Shape;169;p30"/>
          <p:cNvCxnSpPr/>
          <p:nvPr/>
        </p:nvCxnSpPr>
        <p:spPr>
          <a:xfrm>
            <a:off x="802375" y="746275"/>
            <a:ext cx="1010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5353"/>
            <a:ext cx="9143999" cy="373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first, a review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343"/>
            <a:ext cx="9144004" cy="3797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3970600" y="686375"/>
            <a:ext cx="46221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How would we change this code to print each word?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41" y="0"/>
            <a:ext cx="890751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33"/>
          <p:cNvCxnSpPr/>
          <p:nvPr/>
        </p:nvCxnSpPr>
        <p:spPr>
          <a:xfrm flipH="1">
            <a:off x="4908950" y="2007000"/>
            <a:ext cx="1989600" cy="34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33"/>
          <p:cNvSpPr/>
          <p:nvPr/>
        </p:nvSpPr>
        <p:spPr>
          <a:xfrm>
            <a:off x="139025" y="3214675"/>
            <a:ext cx="938400" cy="192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34"/>
          <p:cNvGrpSpPr/>
          <p:nvPr/>
        </p:nvGrpSpPr>
        <p:grpSpPr>
          <a:xfrm>
            <a:off x="125500" y="154700"/>
            <a:ext cx="4844225" cy="775075"/>
            <a:chOff x="125500" y="154700"/>
            <a:chExt cx="4844225" cy="775075"/>
          </a:xfrm>
        </p:grpSpPr>
        <p:pic>
          <p:nvPicPr>
            <p:cNvPr id="193" name="Google Shape;19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500" y="154700"/>
              <a:ext cx="4844225" cy="7750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94" name="Google Shape;194;p34"/>
            <p:cNvCxnSpPr/>
            <p:nvPr/>
          </p:nvCxnSpPr>
          <p:spPr>
            <a:xfrm>
              <a:off x="212913" y="891070"/>
              <a:ext cx="38499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5" name="Google Shape;195;p34"/>
          <p:cNvGrpSpPr/>
          <p:nvPr/>
        </p:nvGrpSpPr>
        <p:grpSpPr>
          <a:xfrm>
            <a:off x="3063770" y="2933533"/>
            <a:ext cx="4368124" cy="1162875"/>
            <a:chOff x="4600876" y="3898525"/>
            <a:chExt cx="4368124" cy="1162875"/>
          </a:xfrm>
        </p:grpSpPr>
        <p:pic>
          <p:nvPicPr>
            <p:cNvPr id="196" name="Google Shape;19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0876" y="3898525"/>
              <a:ext cx="4368124" cy="1162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97" name="Google Shape;197;p34"/>
            <p:cNvCxnSpPr/>
            <p:nvPr/>
          </p:nvCxnSpPr>
          <p:spPr>
            <a:xfrm>
              <a:off x="4707479" y="4533057"/>
              <a:ext cx="40119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8" name="Google Shape;198;p34"/>
          <p:cNvGrpSpPr/>
          <p:nvPr/>
        </p:nvGrpSpPr>
        <p:grpSpPr>
          <a:xfrm>
            <a:off x="1104924" y="974768"/>
            <a:ext cx="4844224" cy="906604"/>
            <a:chOff x="1617293" y="1296431"/>
            <a:chExt cx="4844224" cy="906604"/>
          </a:xfrm>
        </p:grpSpPr>
        <p:pic>
          <p:nvPicPr>
            <p:cNvPr id="199" name="Google Shape;199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17293" y="1296431"/>
              <a:ext cx="4844224" cy="906604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00" name="Google Shape;200;p34"/>
            <p:cNvCxnSpPr/>
            <p:nvPr/>
          </p:nvCxnSpPr>
          <p:spPr>
            <a:xfrm>
              <a:off x="1920125" y="2007000"/>
              <a:ext cx="1581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1" name="Google Shape;201;p34"/>
          <p:cNvGrpSpPr/>
          <p:nvPr/>
        </p:nvGrpSpPr>
        <p:grpSpPr>
          <a:xfrm>
            <a:off x="2084346" y="1926364"/>
            <a:ext cx="4844225" cy="962176"/>
            <a:chOff x="3109083" y="2569692"/>
            <a:chExt cx="4844225" cy="962176"/>
          </a:xfrm>
        </p:grpSpPr>
        <p:pic>
          <p:nvPicPr>
            <p:cNvPr id="202" name="Google Shape;202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9083" y="2569692"/>
              <a:ext cx="4844225" cy="962176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03" name="Google Shape;203;p34"/>
            <p:cNvCxnSpPr/>
            <p:nvPr/>
          </p:nvCxnSpPr>
          <p:spPr>
            <a:xfrm>
              <a:off x="3831550" y="3310250"/>
              <a:ext cx="11556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4" name="Google Shape;204;p34"/>
          <p:cNvGrpSpPr/>
          <p:nvPr/>
        </p:nvGrpSpPr>
        <p:grpSpPr>
          <a:xfrm>
            <a:off x="3567093" y="4141402"/>
            <a:ext cx="5515404" cy="906615"/>
            <a:chOff x="2159700" y="3822875"/>
            <a:chExt cx="6818401" cy="1120800"/>
          </a:xfrm>
        </p:grpSpPr>
        <p:pic>
          <p:nvPicPr>
            <p:cNvPr id="205" name="Google Shape;205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59700" y="3822875"/>
              <a:ext cx="6818401" cy="1120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06" name="Google Shape;206;p34"/>
            <p:cNvCxnSpPr/>
            <p:nvPr/>
          </p:nvCxnSpPr>
          <p:spPr>
            <a:xfrm>
              <a:off x="2311100" y="4839400"/>
              <a:ext cx="62817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5421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850" y="1234250"/>
            <a:ext cx="5259151" cy="390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3554200" y="43450"/>
            <a:ext cx="4449600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Show of hands: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Does this code make more sense now that we’ve talked about scanners?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3110425" y="112950"/>
            <a:ext cx="505200" cy="4544100"/>
          </a:xfrm>
          <a:prstGeom prst="rightBrace">
            <a:avLst>
              <a:gd fmla="val 381956" name="adj1"/>
              <a:gd fmla="val 7838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20" name="Google Shape;220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 simplified redis clone which accepts GET, SET and DEL commands. ‘GET &lt;KEY&gt;’ should write the value of &lt;KEY&gt; followed by a new line. ‘SET &lt;KEY&gt; &lt;VALUE&gt;’ should set the value of &lt;KEY&gt;. ‘DEL &lt;KEY&gt;’ should remove the value. Data should be stored in memory.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12" y="-43425"/>
            <a:ext cx="789437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/>
          <p:nvPr/>
        </p:nvSpPr>
        <p:spPr>
          <a:xfrm>
            <a:off x="3423200" y="4144350"/>
            <a:ext cx="4857000" cy="88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/>
          <p:nvPr/>
        </p:nvSpPr>
        <p:spPr>
          <a:xfrm>
            <a:off x="624800" y="4270675"/>
            <a:ext cx="2798400" cy="56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72899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200" y="3649100"/>
            <a:ext cx="3387800" cy="149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7900" y="2865950"/>
            <a:ext cx="2506100" cy="7831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38"/>
          <p:cNvSpPr/>
          <p:nvPr/>
        </p:nvSpPr>
        <p:spPr>
          <a:xfrm>
            <a:off x="3223375" y="1824550"/>
            <a:ext cx="3857700" cy="92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54669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/>
          <p:nvPr/>
        </p:nvSpPr>
        <p:spPr>
          <a:xfrm>
            <a:off x="52100" y="52125"/>
            <a:ext cx="2910600" cy="26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"/>
          <p:cNvSpPr/>
          <p:nvPr/>
        </p:nvSpPr>
        <p:spPr>
          <a:xfrm>
            <a:off x="560725" y="2185475"/>
            <a:ext cx="4661100" cy="273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025" y="3501400"/>
            <a:ext cx="3816974" cy="16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72052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050" y="2538384"/>
            <a:ext cx="4171950" cy="260511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/>
          <p:nvPr/>
        </p:nvSpPr>
        <p:spPr>
          <a:xfrm>
            <a:off x="560725" y="3892375"/>
            <a:ext cx="2428200" cy="4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package strings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926" y="0"/>
            <a:ext cx="4642148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6" name="Google Shape;66;p15"/>
          <p:cNvCxnSpPr/>
          <p:nvPr/>
        </p:nvCxnSpPr>
        <p:spPr>
          <a:xfrm>
            <a:off x="2580450" y="2519625"/>
            <a:ext cx="49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5"/>
          <p:cNvCxnSpPr/>
          <p:nvPr/>
        </p:nvCxnSpPr>
        <p:spPr>
          <a:xfrm>
            <a:off x="2580450" y="3662500"/>
            <a:ext cx="49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00" y="547127"/>
            <a:ext cx="7466201" cy="2766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253" y="865500"/>
            <a:ext cx="6633500" cy="159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6" name="Google Shape;266;p43"/>
          <p:cNvCxnSpPr/>
          <p:nvPr/>
        </p:nvCxnSpPr>
        <p:spPr>
          <a:xfrm>
            <a:off x="2339691" y="1892249"/>
            <a:ext cx="1530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88" y="1010450"/>
            <a:ext cx="7747826" cy="241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88" y="763601"/>
            <a:ext cx="7304425" cy="28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72052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050" y="2538384"/>
            <a:ext cx="4171950" cy="260511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/>
          <p:nvPr/>
        </p:nvSpPr>
        <p:spPr>
          <a:xfrm>
            <a:off x="560725" y="3892375"/>
            <a:ext cx="2428200" cy="4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6"/>
          <p:cNvSpPr txBox="1"/>
          <p:nvPr/>
        </p:nvSpPr>
        <p:spPr>
          <a:xfrm rot="900007">
            <a:off x="4959648" y="886932"/>
            <a:ext cx="4126406" cy="990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Continuing with this example …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16" y="0"/>
            <a:ext cx="77733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7"/>
          <p:cNvSpPr txBox="1"/>
          <p:nvPr/>
        </p:nvSpPr>
        <p:spPr>
          <a:xfrm rot="900053">
            <a:off x="4096281" y="990515"/>
            <a:ext cx="5004753" cy="990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Here is our func main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which calls handle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91" name="Google Shape;291;p47"/>
          <p:cNvSpPr/>
          <p:nvPr/>
        </p:nvSpPr>
        <p:spPr>
          <a:xfrm>
            <a:off x="1876675" y="3718600"/>
            <a:ext cx="6255900" cy="102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atomicity, mutexes, concurrency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413" y="600673"/>
            <a:ext cx="7411175" cy="287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https://github.com/ArdanStudios/gotraining/search?utf8=%E2%9C%93&amp;q=atomic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75" y="770226"/>
            <a:ext cx="8016848" cy="239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5421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 rot="1300300">
            <a:off x="4404850" y="1359088"/>
            <a:ext cx="3370546" cy="660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What will this code do?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https://github.com/ArdanStudios/gotraining/search?utf8=%E2%9C%93&amp;q=mutex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concurrency vs parallelism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666666"/>
                </a:solidFill>
                <a:hlinkClick r:id="rId3"/>
              </a:rPr>
              <a:t>concurrency and parallelism</a:t>
            </a:r>
            <a:endParaRPr sz="3600">
              <a:solidFill>
                <a:srgbClr val="666666"/>
              </a:solidFill>
            </a:endParaRPr>
          </a:p>
        </p:txBody>
      </p:sp>
      <p:sp>
        <p:nvSpPr>
          <p:cNvPr id="327" name="Google Shape;327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</a:t>
            </a:r>
            <a:r>
              <a:rPr b="1" lang="en" sz="1400">
                <a:solidFill>
                  <a:srgbClr val="0000FF"/>
                </a:solidFill>
              </a:rPr>
              <a:t>Concurrency</a:t>
            </a:r>
            <a:r>
              <a:rPr lang="en" sz="1400"/>
              <a:t> is the composition of independently executing processes, while </a:t>
            </a:r>
            <a:r>
              <a:rPr b="1" lang="en" sz="1400">
                <a:solidFill>
                  <a:srgbClr val="0000FF"/>
                </a:solidFill>
              </a:rPr>
              <a:t>parallelism</a:t>
            </a:r>
            <a:r>
              <a:rPr lang="en" sz="1400"/>
              <a:t> is the simultaneous execution of (possibly related) computations. </a:t>
            </a:r>
            <a:r>
              <a:rPr b="1" lang="en" sz="1400">
                <a:solidFill>
                  <a:srgbClr val="0000FF"/>
                </a:solidFill>
              </a:rPr>
              <a:t>Concurrency</a:t>
            </a:r>
            <a:r>
              <a:rPr lang="en" sz="1400"/>
              <a:t> is about dealing with lots of things at once. </a:t>
            </a:r>
            <a:r>
              <a:rPr b="1" lang="en" sz="1400">
                <a:solidFill>
                  <a:srgbClr val="0000FF"/>
                </a:solidFill>
              </a:rPr>
              <a:t>Parallelism</a:t>
            </a:r>
            <a:r>
              <a:rPr lang="en" sz="1400"/>
              <a:t> is about doing lots of things at once.”</a:t>
            </a:r>
            <a:endParaRPr sz="1400"/>
          </a:p>
        </p:txBody>
      </p:sp>
      <p:cxnSp>
        <p:nvCxnSpPr>
          <p:cNvPr id="328" name="Google Shape;328;p54"/>
          <p:cNvCxnSpPr/>
          <p:nvPr/>
        </p:nvCxnSpPr>
        <p:spPr>
          <a:xfrm>
            <a:off x="583275" y="3347250"/>
            <a:ext cx="1902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54"/>
          <p:cNvCxnSpPr/>
          <p:nvPr/>
        </p:nvCxnSpPr>
        <p:spPr>
          <a:xfrm>
            <a:off x="3620850" y="3141725"/>
            <a:ext cx="1953600" cy="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205475"/>
            <a:ext cx="39999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doing many things, but only one at a time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“multitasking”</a:t>
            </a:r>
            <a:endParaRPr sz="1000"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6" name="Google Shape;336;p5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7" name="Google Shape;337;p55"/>
          <p:cNvSpPr txBox="1"/>
          <p:nvPr>
            <p:ph type="title"/>
          </p:nvPr>
        </p:nvSpPr>
        <p:spPr>
          <a:xfrm>
            <a:off x="4759200" y="205475"/>
            <a:ext cx="39999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parallelism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doing many things at the same time </a:t>
            </a:r>
            <a:endParaRPr/>
          </a:p>
        </p:txBody>
      </p:sp>
      <p:cxnSp>
        <p:nvCxnSpPr>
          <p:cNvPr id="338" name="Google Shape;338;p55"/>
          <p:cNvCxnSpPr/>
          <p:nvPr/>
        </p:nvCxnSpPr>
        <p:spPr>
          <a:xfrm>
            <a:off x="5143450" y="1729975"/>
            <a:ext cx="3413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55"/>
          <p:cNvCxnSpPr/>
          <p:nvPr/>
        </p:nvCxnSpPr>
        <p:spPr>
          <a:xfrm>
            <a:off x="5143450" y="2611488"/>
            <a:ext cx="3413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55"/>
          <p:cNvCxnSpPr/>
          <p:nvPr/>
        </p:nvCxnSpPr>
        <p:spPr>
          <a:xfrm>
            <a:off x="5143450" y="3493000"/>
            <a:ext cx="3413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55"/>
          <p:cNvCxnSpPr/>
          <p:nvPr/>
        </p:nvCxnSpPr>
        <p:spPr>
          <a:xfrm>
            <a:off x="543425" y="1729988"/>
            <a:ext cx="629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55"/>
          <p:cNvCxnSpPr/>
          <p:nvPr/>
        </p:nvCxnSpPr>
        <p:spPr>
          <a:xfrm>
            <a:off x="1842725" y="2611500"/>
            <a:ext cx="49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55"/>
          <p:cNvCxnSpPr/>
          <p:nvPr/>
        </p:nvCxnSpPr>
        <p:spPr>
          <a:xfrm>
            <a:off x="1173125" y="3493000"/>
            <a:ext cx="66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55"/>
          <p:cNvCxnSpPr/>
          <p:nvPr/>
        </p:nvCxnSpPr>
        <p:spPr>
          <a:xfrm>
            <a:off x="2339825" y="1729975"/>
            <a:ext cx="66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55"/>
          <p:cNvCxnSpPr/>
          <p:nvPr/>
        </p:nvCxnSpPr>
        <p:spPr>
          <a:xfrm>
            <a:off x="3009425" y="2651250"/>
            <a:ext cx="66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55"/>
          <p:cNvCxnSpPr/>
          <p:nvPr/>
        </p:nvCxnSpPr>
        <p:spPr>
          <a:xfrm>
            <a:off x="3679025" y="3493000"/>
            <a:ext cx="49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55"/>
          <p:cNvSpPr txBox="1"/>
          <p:nvPr/>
        </p:nvSpPr>
        <p:spPr>
          <a:xfrm>
            <a:off x="1173125" y="3201425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48" name="Google Shape;348;p55"/>
          <p:cNvSpPr txBox="1"/>
          <p:nvPr/>
        </p:nvSpPr>
        <p:spPr>
          <a:xfrm>
            <a:off x="543425" y="1438400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49" name="Google Shape;349;p55"/>
          <p:cNvSpPr txBox="1"/>
          <p:nvPr/>
        </p:nvSpPr>
        <p:spPr>
          <a:xfrm>
            <a:off x="1796300" y="2319900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350" name="Google Shape;350;p55"/>
          <p:cNvSpPr txBox="1"/>
          <p:nvPr/>
        </p:nvSpPr>
        <p:spPr>
          <a:xfrm>
            <a:off x="5143450" y="3201413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51" name="Google Shape;351;p55"/>
          <p:cNvSpPr txBox="1"/>
          <p:nvPr/>
        </p:nvSpPr>
        <p:spPr>
          <a:xfrm>
            <a:off x="5143450" y="1438388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52" name="Google Shape;352;p55"/>
          <p:cNvSpPr txBox="1"/>
          <p:nvPr/>
        </p:nvSpPr>
        <p:spPr>
          <a:xfrm>
            <a:off x="5143450" y="2319888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52500"/>
            <a:ext cx="57150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5783100" y="4930300"/>
            <a:ext cx="3360900" cy="2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999999"/>
                </a:solidFill>
                <a:hlinkClick r:id="rId4"/>
              </a:rPr>
              <a:t>http://cdn1.raywenderlich.com/wp-content/uploads/2014/01/Concurrency_vs_Parallelism.png</a:t>
            </a:r>
            <a:r>
              <a:rPr lang="en" sz="600">
                <a:solidFill>
                  <a:srgbClr val="999999"/>
                </a:solidFill>
              </a:rPr>
              <a:t> </a:t>
            </a:r>
            <a:endParaRPr sz="6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/>
        </p:nvSpPr>
        <p:spPr>
          <a:xfrm rot="-500">
            <a:off x="2508748" y="1421186"/>
            <a:ext cx="412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Continuing with our example …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adding concurrency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16" y="0"/>
            <a:ext cx="77733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8"/>
          <p:cNvSpPr txBox="1"/>
          <p:nvPr/>
        </p:nvSpPr>
        <p:spPr>
          <a:xfrm rot="900053">
            <a:off x="4096281" y="990515"/>
            <a:ext cx="5004753" cy="990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Here is our func main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before concurrency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370" name="Google Shape;370;p58"/>
          <p:cNvSpPr/>
          <p:nvPr/>
        </p:nvSpPr>
        <p:spPr>
          <a:xfrm>
            <a:off x="1876675" y="3718600"/>
            <a:ext cx="6255900" cy="102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571600"/>
            <a:ext cx="4583201" cy="3815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59"/>
          <p:cNvCxnSpPr/>
          <p:nvPr/>
        </p:nvCxnSpPr>
        <p:spPr>
          <a:xfrm flipH="1">
            <a:off x="3549975" y="3523475"/>
            <a:ext cx="2237100" cy="32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59"/>
          <p:cNvSpPr txBox="1"/>
          <p:nvPr/>
        </p:nvSpPr>
        <p:spPr>
          <a:xfrm rot="-500">
            <a:off x="4791173" y="51061"/>
            <a:ext cx="412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adding concurrency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60"/>
          <p:cNvGrpSpPr/>
          <p:nvPr/>
        </p:nvGrpSpPr>
        <p:grpSpPr>
          <a:xfrm>
            <a:off x="-1" y="571600"/>
            <a:ext cx="5878651" cy="3815974"/>
            <a:chOff x="2280399" y="319650"/>
            <a:chExt cx="5878651" cy="3815974"/>
          </a:xfrm>
        </p:grpSpPr>
        <p:pic>
          <p:nvPicPr>
            <p:cNvPr id="383" name="Google Shape;38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0399" y="319650"/>
              <a:ext cx="4583201" cy="3815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4" name="Google Shape;384;p60"/>
            <p:cNvCxnSpPr/>
            <p:nvPr/>
          </p:nvCxnSpPr>
          <p:spPr>
            <a:xfrm flipH="1">
              <a:off x="5304375" y="1737675"/>
              <a:ext cx="2237100" cy="326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5" name="Google Shape;385;p60"/>
            <p:cNvCxnSpPr/>
            <p:nvPr/>
          </p:nvCxnSpPr>
          <p:spPr>
            <a:xfrm flipH="1">
              <a:off x="5830375" y="3271525"/>
              <a:ext cx="2237100" cy="326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6" name="Google Shape;386;p60"/>
            <p:cNvCxnSpPr/>
            <p:nvPr/>
          </p:nvCxnSpPr>
          <p:spPr>
            <a:xfrm flipH="1">
              <a:off x="5921950" y="1503800"/>
              <a:ext cx="2237100" cy="326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87" name="Google Shape;38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650" y="1164175"/>
            <a:ext cx="3087075" cy="11235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8" name="Google Shape;388;p60"/>
          <p:cNvSpPr txBox="1"/>
          <p:nvPr/>
        </p:nvSpPr>
        <p:spPr>
          <a:xfrm rot="-500">
            <a:off x="4791173" y="51061"/>
            <a:ext cx="412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adding concurrency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89" name="Google Shape;389;p60"/>
          <p:cNvSpPr txBox="1"/>
          <p:nvPr/>
        </p:nvSpPr>
        <p:spPr>
          <a:xfrm>
            <a:off x="5787075" y="3403625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5"/>
              </a:rPr>
              <a:t>https://gobyexample.com/goroutines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312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61"/>
          <p:cNvCxnSpPr/>
          <p:nvPr/>
        </p:nvCxnSpPr>
        <p:spPr>
          <a:xfrm rot="10800000">
            <a:off x="2654600" y="378250"/>
            <a:ext cx="3001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61"/>
          <p:cNvSpPr txBox="1"/>
          <p:nvPr/>
        </p:nvSpPr>
        <p:spPr>
          <a:xfrm>
            <a:off x="5656100" y="2479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4"/>
              </a:rPr>
              <a:t>https://gobyexample.com/range-over-channels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397" name="Google Shape;397;p61"/>
          <p:cNvSpPr txBox="1"/>
          <p:nvPr/>
        </p:nvSpPr>
        <p:spPr>
          <a:xfrm rot="-624">
            <a:off x="5836711" y="4634690"/>
            <a:ext cx="33072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(next slide please)</a:t>
            </a:r>
            <a:endParaRPr b="1"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6007357" cy="156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300" y="1562100"/>
            <a:ext cx="7505700" cy="358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312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62"/>
          <p:cNvCxnSpPr/>
          <p:nvPr/>
        </p:nvCxnSpPr>
        <p:spPr>
          <a:xfrm rot="10800000">
            <a:off x="2654600" y="378250"/>
            <a:ext cx="3001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62"/>
          <p:cNvSpPr txBox="1"/>
          <p:nvPr/>
        </p:nvSpPr>
        <p:spPr>
          <a:xfrm>
            <a:off x="5656100" y="2479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4"/>
              </a:rPr>
              <a:t>https://gobyexample.com/range-over-channels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cxnSp>
        <p:nvCxnSpPr>
          <p:cNvPr id="405" name="Google Shape;405;p62"/>
          <p:cNvCxnSpPr/>
          <p:nvPr/>
        </p:nvCxnSpPr>
        <p:spPr>
          <a:xfrm rot="10800000">
            <a:off x="4483100" y="638950"/>
            <a:ext cx="1173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62"/>
          <p:cNvSpPr txBox="1"/>
          <p:nvPr/>
        </p:nvSpPr>
        <p:spPr>
          <a:xfrm>
            <a:off x="5656100" y="5086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5"/>
              </a:rPr>
              <a:t>https://gobyexample.com/channels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07" name="Google Shape;407;p62"/>
          <p:cNvSpPr txBox="1"/>
          <p:nvPr/>
        </p:nvSpPr>
        <p:spPr>
          <a:xfrm rot="-624">
            <a:off x="5836711" y="4634690"/>
            <a:ext cx="33072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(next slide please)</a:t>
            </a:r>
            <a:endParaRPr b="1"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312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63"/>
          <p:cNvCxnSpPr/>
          <p:nvPr/>
        </p:nvCxnSpPr>
        <p:spPr>
          <a:xfrm rot="10800000">
            <a:off x="2654600" y="378250"/>
            <a:ext cx="3001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63"/>
          <p:cNvSpPr txBox="1"/>
          <p:nvPr/>
        </p:nvSpPr>
        <p:spPr>
          <a:xfrm>
            <a:off x="5656100" y="2479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4"/>
              </a:rPr>
              <a:t>https://gobyexample.com/range-over-channels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cxnSp>
        <p:nvCxnSpPr>
          <p:cNvPr id="415" name="Google Shape;415;p63"/>
          <p:cNvCxnSpPr/>
          <p:nvPr/>
        </p:nvCxnSpPr>
        <p:spPr>
          <a:xfrm rot="10800000">
            <a:off x="4483100" y="638950"/>
            <a:ext cx="1173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63"/>
          <p:cNvSpPr txBox="1"/>
          <p:nvPr/>
        </p:nvSpPr>
        <p:spPr>
          <a:xfrm>
            <a:off x="5656100" y="5086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5"/>
              </a:rPr>
              <a:t>https://gobyexample.com/channels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17" name="Google Shape;417;p63"/>
          <p:cNvSpPr txBox="1"/>
          <p:nvPr/>
        </p:nvSpPr>
        <p:spPr>
          <a:xfrm rot="-624">
            <a:off x="5836711" y="4634690"/>
            <a:ext cx="33072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(next slide please)</a:t>
            </a:r>
            <a:endParaRPr b="1" sz="2400">
              <a:solidFill>
                <a:srgbClr val="666666"/>
              </a:solidFill>
            </a:endParaRPr>
          </a:p>
        </p:txBody>
      </p:sp>
      <p:pic>
        <p:nvPicPr>
          <p:cNvPr id="418" name="Google Shape;41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8650" y="1164175"/>
            <a:ext cx="3087075" cy="11235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19" name="Google Shape;419;p63"/>
          <p:cNvCxnSpPr/>
          <p:nvPr/>
        </p:nvCxnSpPr>
        <p:spPr>
          <a:xfrm>
            <a:off x="2198150" y="564750"/>
            <a:ext cx="4709100" cy="108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63"/>
          <p:cNvCxnSpPr/>
          <p:nvPr/>
        </p:nvCxnSpPr>
        <p:spPr>
          <a:xfrm>
            <a:off x="2015700" y="712450"/>
            <a:ext cx="4856700" cy="110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312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64"/>
          <p:cNvCxnSpPr/>
          <p:nvPr/>
        </p:nvCxnSpPr>
        <p:spPr>
          <a:xfrm rot="10800000">
            <a:off x="2654600" y="378250"/>
            <a:ext cx="3001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64"/>
          <p:cNvSpPr txBox="1"/>
          <p:nvPr/>
        </p:nvSpPr>
        <p:spPr>
          <a:xfrm>
            <a:off x="5656100" y="2479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4"/>
              </a:rPr>
              <a:t>https://gobyexample.com/range-over-channels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cxnSp>
        <p:nvCxnSpPr>
          <p:cNvPr id="428" name="Google Shape;428;p64"/>
          <p:cNvCxnSpPr/>
          <p:nvPr/>
        </p:nvCxnSpPr>
        <p:spPr>
          <a:xfrm rot="10800000">
            <a:off x="4483100" y="638950"/>
            <a:ext cx="1173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64"/>
          <p:cNvSpPr txBox="1"/>
          <p:nvPr/>
        </p:nvSpPr>
        <p:spPr>
          <a:xfrm>
            <a:off x="5656100" y="5086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5"/>
              </a:rPr>
              <a:t>https://gobyexample.com/channels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30" name="Google Shape;430;p64"/>
          <p:cNvSpPr txBox="1"/>
          <p:nvPr/>
        </p:nvSpPr>
        <p:spPr>
          <a:xfrm rot="-624">
            <a:off x="5836711" y="4634690"/>
            <a:ext cx="33072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(next slide please)</a:t>
            </a:r>
            <a:endParaRPr b="1" sz="2400">
              <a:solidFill>
                <a:srgbClr val="666666"/>
              </a:solidFill>
            </a:endParaRPr>
          </a:p>
        </p:txBody>
      </p:sp>
      <p:cxnSp>
        <p:nvCxnSpPr>
          <p:cNvPr id="431" name="Google Shape;431;p64"/>
          <p:cNvCxnSpPr>
            <a:stCxn id="429" idx="1"/>
          </p:cNvCxnSpPr>
          <p:nvPr/>
        </p:nvCxnSpPr>
        <p:spPr>
          <a:xfrm flipH="1">
            <a:off x="2693300" y="638950"/>
            <a:ext cx="2962800" cy="157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64"/>
          <p:cNvCxnSpPr>
            <a:stCxn id="429" idx="1"/>
          </p:cNvCxnSpPr>
          <p:nvPr/>
        </p:nvCxnSpPr>
        <p:spPr>
          <a:xfrm flipH="1">
            <a:off x="3536000" y="638950"/>
            <a:ext cx="2120100" cy="215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64"/>
          <p:cNvCxnSpPr/>
          <p:nvPr/>
        </p:nvCxnSpPr>
        <p:spPr>
          <a:xfrm flipH="1">
            <a:off x="3084300" y="3110425"/>
            <a:ext cx="486600" cy="130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64"/>
          <p:cNvCxnSpPr>
            <a:stCxn id="429" idx="1"/>
          </p:cNvCxnSpPr>
          <p:nvPr/>
        </p:nvCxnSpPr>
        <p:spPr>
          <a:xfrm flipH="1">
            <a:off x="2537000" y="638950"/>
            <a:ext cx="3119100" cy="367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64"/>
          <p:cNvCxnSpPr/>
          <p:nvPr/>
        </p:nvCxnSpPr>
        <p:spPr>
          <a:xfrm flipH="1">
            <a:off x="2493575" y="3075675"/>
            <a:ext cx="1094700" cy="61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6" name="Google Shape;43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8650" y="1164175"/>
            <a:ext cx="3087075" cy="11235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189" y="0"/>
            <a:ext cx="40408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9755" y="0"/>
            <a:ext cx="52429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1100" y="1397325"/>
            <a:ext cx="2178475" cy="8320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4" name="Google Shape;444;p65"/>
          <p:cNvSpPr txBox="1"/>
          <p:nvPr/>
        </p:nvSpPr>
        <p:spPr>
          <a:xfrm rot="-589">
            <a:off x="7393780" y="4752373"/>
            <a:ext cx="1750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(next slide please)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527067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100" y="1397325"/>
            <a:ext cx="2178475" cy="8320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" name="Google Shape;45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811" y="0"/>
            <a:ext cx="398517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6"/>
          <p:cNvSpPr txBox="1"/>
          <p:nvPr/>
        </p:nvSpPr>
        <p:spPr>
          <a:xfrm rot="-589">
            <a:off x="7393780" y="4752373"/>
            <a:ext cx="1750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(next slide please)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52429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100" y="1397325"/>
            <a:ext cx="2178475" cy="8320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9" name="Google Shape;45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3209" y="0"/>
            <a:ext cx="39707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65" name="Google Shape;465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 simplified redis clone which accepts GET, SET and DEL commands. ‘GET &lt;KEY&gt;’ should write the value of &lt;KEY&gt; followed by a new line. ‘SET &lt;KEY&gt; &lt;VALUE&gt;’ should set the value of &lt;KEY&gt;. ‘DEL &lt;KEY&gt;’ should remove the value. Data should be stored in memory.</a:t>
            </a:r>
            <a:endParaRPr sz="1400"/>
          </a:p>
        </p:txBody>
      </p:sp>
      <p:sp>
        <p:nvSpPr>
          <p:cNvPr id="466" name="Google Shape;466;p68"/>
          <p:cNvSpPr txBox="1"/>
          <p:nvPr/>
        </p:nvSpPr>
        <p:spPr>
          <a:xfrm rot="898951">
            <a:off x="4167456" y="749405"/>
            <a:ext cx="5004945" cy="1226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 this exercise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even if you’re only retyping code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build it up step-by-step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understand each step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Caleb’s Explanation</a:t>
            </a:r>
            <a:endParaRPr/>
          </a:p>
        </p:txBody>
      </p:sp>
      <p:sp>
        <p:nvSpPr>
          <p:cNvPr id="472" name="Google Shape;472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https://www.youtube.com/watch?v=-vbhFpJMQ5w</a:t>
            </a:r>
            <a:r>
              <a:rPr lang="en"/>
              <a:t> </a:t>
            </a:r>
            <a:endParaRPr/>
          </a:p>
        </p:txBody>
      </p:sp>
      <p:sp>
        <p:nvSpPr>
          <p:cNvPr id="473" name="Google Shape;473;p69"/>
          <p:cNvSpPr txBox="1"/>
          <p:nvPr/>
        </p:nvSpPr>
        <p:spPr>
          <a:xfrm>
            <a:off x="6125550" y="4852225"/>
            <a:ext cx="30183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https://www.youtube.com/watch?v=-vbhFpJMQ5w&amp;t=18m40a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</a:t>
            </a:r>
            <a:endParaRPr/>
          </a:p>
        </p:txBody>
      </p:sp>
      <p:sp>
        <p:nvSpPr>
          <p:cNvPr id="479" name="Google Shape;479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in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 map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key, value pairs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use redis like cache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conjunction with a sql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 what you’re using into redis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it’s super fast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</a:t>
            </a:r>
            <a:endParaRPr/>
          </a:p>
        </p:txBody>
      </p:sp>
      <p:sp>
        <p:nvSpPr>
          <p:cNvPr id="485" name="Google Shape;485;p71"/>
          <p:cNvSpPr txBox="1"/>
          <p:nvPr/>
        </p:nvSpPr>
        <p:spPr>
          <a:xfrm rot="898951">
            <a:off x="4167456" y="749405"/>
            <a:ext cx="5004945" cy="1226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How do you scale this?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86" name="Google Shape;486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in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 map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key, value pairs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use redis like cache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conjunction with a sql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 what you’re using into redis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it’s super fast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5421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850" y="727750"/>
            <a:ext cx="5259151" cy="39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492" name="Google Shape;49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Vertical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memory in one computer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Horizontal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computers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partition your data with “hashing into buckets”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&lt;hash %2&gt; for two computers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&lt;hash %10&gt; for 10 computers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11 % 10 → store in computer 1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12 % 10 → store in computer 2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73 % 10 → store in computer 3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134 % 10 → store in computer 4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1095 % 10 → store in computer 5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</a:t>
            </a:r>
            <a:endParaRPr/>
          </a:p>
        </p:txBody>
      </p:sp>
      <p:sp>
        <p:nvSpPr>
          <p:cNvPr id="498" name="Google Shape;498;p73"/>
          <p:cNvSpPr txBox="1"/>
          <p:nvPr/>
        </p:nvSpPr>
        <p:spPr>
          <a:xfrm rot="898951">
            <a:off x="4167456" y="749405"/>
            <a:ext cx="5004945" cy="1226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How do you scale this?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What happens if the power goes out?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9" name="Google Shape;49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in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 map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key, value pairs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use redis like cache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conjunction with a sql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 what you’re using into redis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it’s super fast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3335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245" y="0"/>
            <a:ext cx="53915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6769"/>
            <a:ext cx="9144000" cy="33499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963" y="1471613"/>
            <a:ext cx="136207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963" y="1471613"/>
            <a:ext cx="136207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8"/>
          <p:cNvSpPr/>
          <p:nvPr/>
        </p:nvSpPr>
        <p:spPr>
          <a:xfrm>
            <a:off x="5468575" y="1285950"/>
            <a:ext cx="982800" cy="2571600"/>
          </a:xfrm>
          <a:prstGeom prst="rightBrace">
            <a:avLst>
              <a:gd fmla="val 65415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8"/>
          <p:cNvSpPr txBox="1"/>
          <p:nvPr/>
        </p:nvSpPr>
        <p:spPr>
          <a:xfrm>
            <a:off x="6451375" y="2349400"/>
            <a:ext cx="2692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store identical data; “mirroring”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532" name="Google Shape;532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https://en.wikipedia.org/wiki/CAP_theorem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38" name="Google Shape;538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Modify ‘echo’ so that it returns messages as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rot 13</a:t>
            </a:r>
            <a:endParaRPr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optional exercise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44" name="Google Shape;544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 chat room server. A client can connect and send messages to the server. Those messages will be broadcast to any other currently connected clients.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1176338"/>
            <a:ext cx="6953250" cy="2790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package bufio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7553"/>
            <a:ext cx="9144001" cy="244839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